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  <p:sldMasterId id="2147483670" r:id="rId3"/>
    <p:sldMasterId id="2147483667" r:id="rId4"/>
    <p:sldMasterId id="2147483679" r:id="rId5"/>
  </p:sldMasterIdLst>
  <p:notesMasterIdLst>
    <p:notesMasterId r:id="rId30"/>
  </p:notesMasterIdLst>
  <p:handoutMasterIdLst>
    <p:handoutMasterId r:id="rId31"/>
  </p:handoutMasterIdLst>
  <p:sldIdLst>
    <p:sldId id="272" r:id="rId6"/>
    <p:sldId id="318" r:id="rId7"/>
    <p:sldId id="280" r:id="rId8"/>
    <p:sldId id="292" r:id="rId9"/>
    <p:sldId id="281" r:id="rId10"/>
    <p:sldId id="308" r:id="rId11"/>
    <p:sldId id="296" r:id="rId12"/>
    <p:sldId id="290" r:id="rId13"/>
    <p:sldId id="300" r:id="rId14"/>
    <p:sldId id="282" r:id="rId15"/>
    <p:sldId id="302" r:id="rId16"/>
    <p:sldId id="309" r:id="rId17"/>
    <p:sldId id="303" r:id="rId18"/>
    <p:sldId id="312" r:id="rId19"/>
    <p:sldId id="311" r:id="rId20"/>
    <p:sldId id="316" r:id="rId21"/>
    <p:sldId id="315" r:id="rId22"/>
    <p:sldId id="317" r:id="rId23"/>
    <p:sldId id="310" r:id="rId24"/>
    <p:sldId id="277" r:id="rId25"/>
    <p:sldId id="313" r:id="rId26"/>
    <p:sldId id="304" r:id="rId27"/>
    <p:sldId id="305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/>
    <p:restoredTop sz="94621"/>
  </p:normalViewPr>
  <p:slideViewPr>
    <p:cSldViewPr snapToGrid="0" snapToObjects="1">
      <p:cViewPr varScale="1">
        <p:scale>
          <a:sx n="77" d="100"/>
          <a:sy n="77" d="100"/>
        </p:scale>
        <p:origin x="37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C3CBA-EA0C-714D-81F1-099D44582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FDA5-7287-AF41-B2B8-02F62BC71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1A45E-FB4B-CA48-B10C-C011D8B0BD01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BE1A2-6621-6241-AD62-0C6B146032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D734E-3177-B741-868C-BC84BC3391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90513-A9D4-1347-A0C1-6EBD0219D7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CA46-7960-4782-895D-0324A9BFD00A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A19B6-0788-47E8-8A1D-23AF92DAC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9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6FF32F-B4F8-AD4F-A9D3-FF629155DA80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C466B70-5FD4-944F-9F0D-67A8E1F4FD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5704" y="3146915"/>
            <a:ext cx="8339328" cy="1486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presentation subhead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DEF282F-7E3A-7049-BFC3-C4E96D262DA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5704" y="488510"/>
            <a:ext cx="8339328" cy="24409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</a:t>
            </a:r>
            <a:br>
              <a:rPr lang="en-US" dirty="0"/>
            </a:br>
            <a:r>
              <a:rPr lang="en-US" dirty="0"/>
              <a:t>presentation 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B18C9FD-F24A-1044-BAF8-C3CAAFEFC1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30D7246-B254-9D44-B915-ADD24BE5B3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F024B4D-0057-F744-970F-3795EF926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5EAA5C8-77CA-5A4C-9318-73D01124409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</p:spTree>
    <p:extLst>
      <p:ext uri="{BB962C8B-B14F-4D97-AF65-F5344CB8AC3E}">
        <p14:creationId xmlns:p14="http://schemas.microsoft.com/office/powerpoint/2010/main" val="402197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753CAE-D5BC-E346-A46E-B478E0617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6825571-57E4-204C-8A6A-4F8982F45C1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14535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17B59F-4DEF-FB4D-8E8D-627106B93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10"/>
            <a:ext cx="9135105" cy="685578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2AE48D6-7FDB-E84C-BC58-02C1A48BCF4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105004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1E2087-5E59-CC45-AEF4-D7BA6482A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5C9DE5A-2914-704A-AEA5-E6F47220BE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206217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A3F79D-1F5F-5D44-B9E0-D1551934D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10"/>
            <a:ext cx="9135105" cy="6855780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1C0FC89-EFC6-5844-91E4-83ACCD7822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20220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A51BA3-6FB3-0B4A-8280-D21905F65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5519D22-E60A-5A41-9F6E-A109354EF6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208349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AA242F-6C9B-2343-B7EB-DF8F96AB1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58A00-6207-4C4D-B446-2A5953A31E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201960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77F527-6A55-8845-815F-83C7C0F78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09"/>
            <a:ext cx="9135105" cy="685578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A500947-53BE-8D42-94E7-78235064AA1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384654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EDF3F17-F469-784E-AA2B-DFF53DA37F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3" y="346164"/>
            <a:ext cx="8366760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A9F2447-10E0-B640-AAF0-3A6C9ED1F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663" y="1588650"/>
            <a:ext cx="8366760" cy="4343400"/>
          </a:xfrm>
          <a:prstGeom prst="rect">
            <a:avLst/>
          </a:prstGeom>
        </p:spPr>
        <p:txBody>
          <a:bodyPr numCol="2" spcCol="347472"/>
          <a:lstStyle>
            <a:lvl1pPr marL="347472" indent="-347472">
              <a:spcBef>
                <a:spcPts val="200"/>
              </a:spcBef>
              <a:spcAft>
                <a:spcPts val="1200"/>
              </a:spcAft>
              <a:buClr>
                <a:schemeClr val="bg1"/>
              </a:buClr>
              <a:buFontTx/>
              <a:buAutoNum type="arabicPlain"/>
              <a:defRPr sz="1800" b="1" cap="all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44702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/  Agenda Item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/  Agenda Item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/  agenda item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/  agenda item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3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4FB02C-6E5F-694D-B15D-9C106154ED9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3" y="346164"/>
            <a:ext cx="8366760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8055239-35B8-6A4E-A76B-5B82C7053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663" y="1588650"/>
            <a:ext cx="8366760" cy="4343400"/>
          </a:xfrm>
          <a:prstGeom prst="rect">
            <a:avLst/>
          </a:prstGeom>
        </p:spPr>
        <p:txBody>
          <a:bodyPr numCol="2" spcCol="347472"/>
          <a:lstStyle>
            <a:lvl1pPr marL="347472" indent="-347472">
              <a:spcBef>
                <a:spcPts val="200"/>
              </a:spcBef>
              <a:spcAft>
                <a:spcPts val="1200"/>
              </a:spcAft>
              <a:buClr>
                <a:schemeClr val="bg1"/>
              </a:buClr>
              <a:buFontTx/>
              <a:buAutoNum type="arabicPlain"/>
              <a:defRPr sz="1800" b="1" cap="all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44702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/  key takeaway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/  key takeaway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/  key takeaway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/  key takeaway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8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697AB42-805E-6747-B707-1CC2777B015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numbered list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E61A91-FC23-E947-AE1A-87556A4326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2" y="1209035"/>
            <a:ext cx="8438672" cy="46498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4572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1600" b="1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CC9EC3D-4CA0-9E4F-A27E-BA670E59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95A4549-79CD-6C4F-9ADA-7E69022A5D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51DA71F-3B1A-C444-BCAB-7B336E1A42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F66AB2-8331-384E-81C0-C243D81013D5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9EFCF7-8610-6348-9C44-9DEE85C93BCD}"/>
              </a:ext>
            </a:extLst>
          </p:cNvPr>
          <p:cNvCxnSpPr>
            <a:cxnSpLocks/>
          </p:cNvCxnSpPr>
          <p:nvPr userDrawn="1"/>
        </p:nvCxnSpPr>
        <p:spPr>
          <a:xfrm>
            <a:off x="3064141" y="5824704"/>
            <a:ext cx="0" cy="822960"/>
          </a:xfrm>
          <a:prstGeom prst="line">
            <a:avLst/>
          </a:prstGeom>
          <a:ln w="19050">
            <a:solidFill>
              <a:srgbClr val="41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41446F6-E6F6-A947-94C2-9390B50A25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#1 NAME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879E2ED-C8A2-8E4A-AC2F-EF7E22DEE21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0E09574-7B16-F148-BC06-65A4CDF09F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902F44C-8644-DD46-A829-79E31FED547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6025BFB-BAD0-2E43-BB74-3878CEB94D9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#2 NAME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290FF90-B50E-C446-BC38-53B35D263CA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032033B-6247-7349-B624-7C8C3D1E5E1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48ECF896-E9A5-3144-A61A-F6FE3EE90B0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B3F7018-DE15-6A47-A028-D9887B257B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5704" y="3146915"/>
            <a:ext cx="8339328" cy="1486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presentation subhead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87967D0-0DC9-B646-BC50-34D750CF5E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45704" y="488510"/>
            <a:ext cx="8339328" cy="24409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</a:t>
            </a:r>
            <a:br>
              <a:rPr lang="en-US" dirty="0"/>
            </a:br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891275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A03347-70D1-BC4D-9BF5-C03553493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209036"/>
            <a:ext cx="8439912" cy="4654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31CCF1C-59E4-B846-90AD-1778207826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BULLET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3BCF82-060D-6440-8F20-E2D665BBD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5353C4-CF3A-7146-9DE2-1790BADB3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400FE3-049E-7D40-8CAB-1B7C58170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7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59E5B4-78A6-2846-96D3-2E9D5927CE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6154614"/>
            <a:ext cx="11409363" cy="24271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Source: always include a source.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CA38A32-4A67-ED40-9DA5-937463E0F1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FOR A LARGE IMAGE/FIGURE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9F63FD-1D39-DC4F-9595-ACFC41343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A1FA51A-CC8A-BA46-8432-4B847188F0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E63073-0A0A-BD43-84DF-AD26DEAA220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FOR A small IMAGE/FIGURE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21DEA3-6DC5-754A-B15E-DD08E328D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Source: always use a source.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ECAB724-B11F-454E-B5B9-4677293330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1229" y="1331594"/>
            <a:ext cx="2500586" cy="42062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Map Callout text could be here to give an important fact about the map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088523E-2F7E-0149-A08E-732757E533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3FCFD85-7CE9-964C-B8F0-4CD02AC79C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32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479B73-9339-2649-8FE1-2D3B29AA00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615506-BC68-5F4F-AD1D-8C69678B2D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66A16B0-14D5-E449-80C5-882E28A5165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4572000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callout slide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A69DC3B-E84E-9D45-9DDA-F3BABB5B0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2" y="1574800"/>
            <a:ext cx="4078224" cy="40555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4572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1600" b="1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1BC737-874A-4442-8535-C68D0A55AE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5858933"/>
            <a:ext cx="4572000" cy="47720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6FB80BB-D51F-5D4A-A185-129FFB14D0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53004" y="1331594"/>
            <a:ext cx="3048811" cy="30632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Callout text on a simple text slide to provide an important fact</a:t>
            </a:r>
          </a:p>
        </p:txBody>
      </p:sp>
    </p:spTree>
    <p:extLst>
      <p:ext uri="{BB962C8B-B14F-4D97-AF65-F5344CB8AC3E}">
        <p14:creationId xmlns:p14="http://schemas.microsoft.com/office/powerpoint/2010/main" val="323215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50A242C-6F7D-F742-A98D-B71A85B54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0C52B7C-2BC6-4141-9FB4-DE468970F8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3E3C7-984B-2048-B7FE-883FA2017EE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FOR A chart with callout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7D8060-F08E-584A-8EB7-0210AAAAB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Source: always use a source.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5A8D1A3-3755-0C42-82A6-567B4E0E789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53004" y="2337205"/>
            <a:ext cx="3048811" cy="18562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Callout text on a chart slide that provides an important fact</a:t>
            </a:r>
          </a:p>
        </p:txBody>
      </p:sp>
    </p:spTree>
    <p:extLst>
      <p:ext uri="{BB962C8B-B14F-4D97-AF65-F5344CB8AC3E}">
        <p14:creationId xmlns:p14="http://schemas.microsoft.com/office/powerpoint/2010/main" val="2336880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F86A470-FBA4-1447-902E-BB78122DEC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9A6901A-D137-5041-9912-8E022D861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EB3E69-50F6-E34E-A1B0-8DCA14A631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2" y="1209037"/>
            <a:ext cx="8439912" cy="1096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-457200">
              <a:buClr>
                <a:schemeClr val="accent2"/>
              </a:buClr>
              <a:buFont typeface="+mj-lt"/>
              <a:buAutoNum type="arabicPeriod"/>
              <a:defRPr sz="18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027D6B8-74AD-5345-BA75-707CE54FE1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693" y="2336176"/>
            <a:ext cx="8439912" cy="24271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000" b="1" i="0" cap="all" spc="5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TABLE 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321FAFF-FC8D-5045-ABF0-8E2FC36EAE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SLIDE with a table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7FEE497-08B2-DE49-BB83-BD914A7D4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Source: always use a source.</a:t>
            </a:r>
          </a:p>
        </p:txBody>
      </p:sp>
    </p:spTree>
    <p:extLst>
      <p:ext uri="{BB962C8B-B14F-4D97-AF65-F5344CB8AC3E}">
        <p14:creationId xmlns:p14="http://schemas.microsoft.com/office/powerpoint/2010/main" val="121552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2EA8F-B82F-3A4A-9D49-51C2E5432C95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A77856-9C89-1A40-A456-8305AFC2B8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84205BD-BC27-F446-AAF4-6B94B2D41FD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98ADF36-3F4E-8645-9954-993436D3ECF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9B07A59-345C-A742-BBD7-C1014D3AA28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21F48D-C7E1-EF44-9AD6-17006C5AF2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704" y="2022230"/>
            <a:ext cx="8324164" cy="14067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45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B21A20-B413-A545-BFB7-D34B0C223C3F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7BC709-7620-3540-80C6-CDCF389434C1}"/>
              </a:ext>
            </a:extLst>
          </p:cNvPr>
          <p:cNvCxnSpPr>
            <a:cxnSpLocks/>
          </p:cNvCxnSpPr>
          <p:nvPr userDrawn="1"/>
        </p:nvCxnSpPr>
        <p:spPr>
          <a:xfrm>
            <a:off x="3064141" y="5824704"/>
            <a:ext cx="0" cy="822960"/>
          </a:xfrm>
          <a:prstGeom prst="line">
            <a:avLst/>
          </a:prstGeom>
          <a:ln w="19050">
            <a:solidFill>
              <a:srgbClr val="41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00B344D-2528-414A-B0DB-7B0C8CCCB7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#1 NAME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8A84AC9-0ED1-0447-A9BE-D5723B4CE00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891FB8B-3BAC-9B43-9F1C-5DDF31D5FB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1D0A865-034F-A54F-8C70-ECD0E461BE2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E36D1374-F477-2547-8BE7-AB67FC9EE54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#2 NAME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AA7B95D5-CF49-7046-956A-9C638B0BBE0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3275A9-4BAE-0D4A-8C10-96D64F387BF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4AE436B-B1D5-A942-A78A-B37832111D3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F00852D-791C-7848-91EF-1170C1649D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704" y="2022230"/>
            <a:ext cx="8324164" cy="14067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107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re Values – 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60E6C4-41EC-294E-8F17-2F0252E3F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06"/>
            <a:ext cx="9144000" cy="5600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0EA2F2-E8B4-284F-9E6D-4042F79C2D37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7992029-27D1-B742-BC7F-FF7C7838F2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BD490E9-9B2E-FE4F-BF02-F3A696484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6B68D7F-4DE0-4547-96C7-6540F45516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530352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05645F0-E931-F848-81E3-31D6B35A221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530352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35EEDE9-9429-9040-8724-76794B0901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704" y="2022230"/>
            <a:ext cx="5030629" cy="14067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071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re Values – 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7D1E60-9DE2-CD40-9624-C842E5A50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06"/>
            <a:ext cx="9144000" cy="5600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421C0C-4B88-EA42-A594-F22042E49990}"/>
              </a:ext>
            </a:extLst>
          </p:cNvPr>
          <p:cNvSpPr/>
          <p:nvPr userDrawn="1"/>
        </p:nvSpPr>
        <p:spPr>
          <a:xfrm>
            <a:off x="0" y="0"/>
            <a:ext cx="9144000" cy="560910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437B15-4E45-594B-81C7-1D0ABB90DDDF}"/>
              </a:ext>
            </a:extLst>
          </p:cNvPr>
          <p:cNvCxnSpPr>
            <a:cxnSpLocks/>
          </p:cNvCxnSpPr>
          <p:nvPr userDrawn="1"/>
        </p:nvCxnSpPr>
        <p:spPr>
          <a:xfrm>
            <a:off x="3064141" y="5824704"/>
            <a:ext cx="0" cy="822960"/>
          </a:xfrm>
          <a:prstGeom prst="line">
            <a:avLst/>
          </a:prstGeom>
          <a:ln w="19050">
            <a:solidFill>
              <a:srgbClr val="41A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5B0639F-4AF6-7A42-8AAD-CDFA0EC2D4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152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#1 NAME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B71788A-815F-6E45-BD1F-6EA51B9039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9152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0222940-30D9-FE4B-A945-F5B1573DB0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9152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AD38E6D-E074-C74C-AE82-42C10FA161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9152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3D8C1B4-CF05-D444-93AD-6063CFA283E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57800" y="5801767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1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#2 NAME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8654B61-77E1-A54C-9B07-FD601C48C09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257800" y="6002452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all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50E8B2C-C0ED-754C-B010-ED9003C5463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57800" y="6198801"/>
            <a:ext cx="2468880" cy="1961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err="1"/>
              <a:t>first.last@dksassociates.com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BDFB465-C42B-654B-BB03-F6487CD712F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57800" y="6409269"/>
            <a:ext cx="2468880" cy="210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100" b="0" i="0" cap="none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000.000.0000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0E5E343-53E8-FB42-B979-BC8287FB95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5704" y="2022230"/>
            <a:ext cx="5030629" cy="140677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871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A5D5698-0CD5-E849-AE56-42B73C402D0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3317" y="1414848"/>
            <a:ext cx="8229600" cy="3429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This slide would highlight an important fact to break up the deck</a:t>
            </a:r>
          </a:p>
        </p:txBody>
      </p:sp>
    </p:spTree>
    <p:extLst>
      <p:ext uri="{BB962C8B-B14F-4D97-AF65-F5344CB8AC3E}">
        <p14:creationId xmlns:p14="http://schemas.microsoft.com/office/powerpoint/2010/main" val="166952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A03347-70D1-BC4D-9BF5-C03553493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209036"/>
            <a:ext cx="8439912" cy="4654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1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31CCF1C-59E4-B846-90AD-17782078263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665" y="356082"/>
            <a:ext cx="8438672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cap="all" spc="8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BULLET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3BCF82-060D-6440-8F20-E2D665BBD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03" y="6010701"/>
            <a:ext cx="8439912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0" i="0" cap="all" spc="5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5353C4-CF3A-7146-9DE2-1790BADB3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 b="0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name • date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400FE3-049E-7D40-8CAB-1B7C58170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7363" y="6496729"/>
            <a:ext cx="567944" cy="3301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 b="1" i="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fld id="{E095160C-627C-5A49-AEC5-19F24D3D1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5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AE46B1-75A6-5C42-8C4F-E98D0F71B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" y="1110"/>
            <a:ext cx="9135105" cy="685578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0690D60-58B6-984F-8484-534C1D7918A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1049" y="1915999"/>
            <a:ext cx="5305551" cy="27432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 i="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Section divider title here that could be long</a:t>
            </a:r>
          </a:p>
        </p:txBody>
      </p:sp>
    </p:spTree>
    <p:extLst>
      <p:ext uri="{BB962C8B-B14F-4D97-AF65-F5344CB8AC3E}">
        <p14:creationId xmlns:p14="http://schemas.microsoft.com/office/powerpoint/2010/main" val="167739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1E4F73-46FF-AD46-80C9-1B3A17E6D3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606" y="5938566"/>
            <a:ext cx="2751130" cy="7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1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F0DFAD-3BDD-D742-96D8-8B38E00EE67B}"/>
              </a:ext>
            </a:extLst>
          </p:cNvPr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accent2"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1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AA50E-8D16-C04B-AC39-A3ED9CC4A5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262" y="6479352"/>
            <a:ext cx="565062" cy="3786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A3DC8-EAEA-8D48-B021-BF23917F8FA8}"/>
              </a:ext>
            </a:extLst>
          </p:cNvPr>
          <p:cNvSpPr/>
          <p:nvPr userDrawn="1"/>
        </p:nvSpPr>
        <p:spPr>
          <a:xfrm flipV="1">
            <a:off x="0" y="0"/>
            <a:ext cx="9144000" cy="6479352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6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FE2D24-8F5E-F345-884D-8A048252674F}"/>
              </a:ext>
            </a:extLst>
          </p:cNvPr>
          <p:cNvSpPr/>
          <p:nvPr userDrawn="1"/>
        </p:nvSpPr>
        <p:spPr>
          <a:xfrm>
            <a:off x="0" y="6479351"/>
            <a:ext cx="9144000" cy="37864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AA9BB-66C1-3E4E-A8D1-E9AC05A070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4262" y="6479351"/>
            <a:ext cx="565062" cy="3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sm@dksassociates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51420C-EE3B-4A6E-8B44-F64A72CD57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Reah flisakowski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088328-F8FC-4A47-A031-C8E3F66AFC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151" y="6002452"/>
            <a:ext cx="3081091" cy="196349"/>
          </a:xfrm>
        </p:spPr>
        <p:txBody>
          <a:bodyPr/>
          <a:lstStyle/>
          <a:p>
            <a:r>
              <a:rPr lang="en-US" dirty="0"/>
              <a:t>transportation engineer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B5C6C0-7B3C-4A15-9EAD-EDCA69494F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rlf@dksassociates.com</a:t>
            </a:r>
            <a:r>
              <a:rPr lang="en-US" dirty="0"/>
              <a:t>	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58292C-C48C-4006-B356-DDB7EFE44B6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503.243.3500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4715FE-BB23-0442-8E15-09571C9106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5704" y="3146915"/>
            <a:ext cx="7750892" cy="1486632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Introduction to transportation engineering and community planning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6DB1285-CF86-4A6A-821C-67B72F71C42E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en-US" dirty="0"/>
              <a:t>Oregon city </a:t>
            </a:r>
          </a:p>
          <a:p>
            <a:r>
              <a:rPr lang="en-US" dirty="0"/>
              <a:t>planning commission </a:t>
            </a:r>
          </a:p>
          <a:p>
            <a:r>
              <a:rPr lang="en-US" dirty="0"/>
              <a:t>work session</a:t>
            </a:r>
          </a:p>
        </p:txBody>
      </p:sp>
    </p:spTree>
    <p:extLst>
      <p:ext uri="{BB962C8B-B14F-4D97-AF65-F5344CB8AC3E}">
        <p14:creationId xmlns:p14="http://schemas.microsoft.com/office/powerpoint/2010/main" val="300712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55DE2-696C-5D4D-9FC2-E924EED5400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Transportation analysis for development review</a:t>
            </a:r>
          </a:p>
        </p:txBody>
      </p:sp>
    </p:spTree>
    <p:extLst>
      <p:ext uri="{BB962C8B-B14F-4D97-AF65-F5344CB8AC3E}">
        <p14:creationId xmlns:p14="http://schemas.microsoft.com/office/powerpoint/2010/main" val="81381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900" dirty="0"/>
              <a:t>Transportation analyses are required to </a:t>
            </a:r>
            <a:r>
              <a:rPr lang="en-US" sz="1900" b="1" dirty="0"/>
              <a:t>provide an objective assessment of potential impacts</a:t>
            </a:r>
            <a:r>
              <a:rPr lang="en-US" sz="1900" dirty="0"/>
              <a:t> from a specific land use action (development application, zone change or comp plan amendment).</a:t>
            </a:r>
          </a:p>
          <a:p>
            <a:pPr marL="0" indent="0">
              <a:buNone/>
            </a:pPr>
            <a:r>
              <a:rPr lang="en-US" sz="1900" dirty="0"/>
              <a:t>Key Questions to Answer with TIS: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Will the existing system accommodate the proposed development from a vehicle operation and safety standpoint?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How will study intersections operate relative to the City’s mobility standards?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What on-site and off-site improvements will be necessary to support the development? Are they TSP projects?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How will access to the development affect nearby traffic operations?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How will the development ensure safe and efficient circulation on and adjacent to the project site?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How will the development provide needed walking, biking, transit and driving connections to adjacent parcels?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400" dirty="0"/>
          </a:p>
          <a:p>
            <a:endParaRPr lang="en-US" sz="1400" dirty="0"/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700" dirty="0"/>
              <a:t>Transportation impact study (TIS)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5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209036"/>
            <a:ext cx="8690658" cy="519176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General Steps to Conduct a TIS: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Determine scope of analysis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study locations (arterial and/or collector intersection, add 20+ trips/hour)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Year of opening (or phases) and time of day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Evaluate system performance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Data collection – intersection counts, system inventory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Estimate new trips, evaluate intersection operations, need for new  connections, safety issues, evaluate site access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Compare conditions without and with development to measure impact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Recommend mitigations to address impact if standards are not met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Construct off-site improvement (intersection capacity)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Construct improvements along the site frontage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Pay fees toward planned system improvements (SDC, proportionate share)</a:t>
            </a:r>
          </a:p>
          <a:p>
            <a:pPr marL="0" indent="0">
              <a:buNone/>
            </a:pPr>
            <a:endParaRPr lang="en-US" sz="1900" dirty="0"/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TIS Guidelines and procedures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0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trip generation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EED4701-8DB3-46CF-8DB7-D32567F4E6B2}"/>
              </a:ext>
            </a:extLst>
          </p:cNvPr>
          <p:cNvSpPr txBox="1">
            <a:spLocks/>
          </p:cNvSpPr>
          <p:nvPr/>
        </p:nvSpPr>
        <p:spPr>
          <a:xfrm>
            <a:off x="351302" y="1272209"/>
            <a:ext cx="7846061" cy="26264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Estimate New Trips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ITE trip rates based on national surveys 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Land use categories for all types of development (recent update)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Development size (building square-foot, housing units)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Rates for peak hour and daily trips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Allowable trip reductions – mixed use, low income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9D94F-F1CE-47E7-B597-CF9EE700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47" y="3970185"/>
            <a:ext cx="7944177" cy="2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Intersection volumes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EED4701-8DB3-46CF-8DB7-D32567F4E6B2}"/>
              </a:ext>
            </a:extLst>
          </p:cNvPr>
          <p:cNvSpPr txBox="1">
            <a:spLocks/>
          </p:cNvSpPr>
          <p:nvPr/>
        </p:nvSpPr>
        <p:spPr>
          <a:xfrm>
            <a:off x="422863" y="1149388"/>
            <a:ext cx="3143297" cy="5159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Estimate Where New Trips will Travel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Local knowledge and travel forecast model 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Percentage assigned to nearby system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New trips added to study intersections</a:t>
            </a:r>
          </a:p>
          <a:p>
            <a:pPr marL="0" indent="0">
              <a:buNone/>
            </a:pPr>
            <a:r>
              <a:rPr lang="en-US" sz="2000" u="sng" dirty="0"/>
              <a:t>Estimate Background Growth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In-process trips  approved by City but not constructed</a:t>
            </a:r>
          </a:p>
          <a:p>
            <a:pPr marL="457200" lvl="1">
              <a:buFont typeface="Wingdings" panose="05000000000000000000" pitchFamily="2" charset="2"/>
              <a:buChar char="§"/>
            </a:pPr>
            <a:r>
              <a:rPr lang="en-US" sz="1600" dirty="0"/>
              <a:t>Trips from growth outside 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F5134-92C6-47F9-8CC1-B668CE39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076" y="1571105"/>
            <a:ext cx="5335823" cy="41563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881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Mobility standards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C96202C-A4AA-4AD1-B14D-238EDE789F23}"/>
              </a:ext>
            </a:extLst>
          </p:cNvPr>
          <p:cNvSpPr txBox="1">
            <a:spLocks/>
          </p:cNvSpPr>
          <p:nvPr/>
        </p:nvSpPr>
        <p:spPr>
          <a:xfrm>
            <a:off x="351549" y="1129255"/>
            <a:ext cx="8609571" cy="2529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u="sng" dirty="0"/>
              <a:t>Evaluating Intersection Operations – Is there an impact?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Level of service (LOS) measures intersection vehicle delay (LOS A to F)</a:t>
            </a:r>
            <a:endParaRPr lang="en-US" sz="1300" dirty="0"/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Volume-to-capacity ratio (v/c) measures how much capacity is used (0 to 1.0)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Different standards for control type (signal, unsignalized) and location (Metro RTP arterial and OC Regional Center)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During evening peak hour: LOS D at OR 213/Molalla Ave/Douglas Loop and LOS F at OR 213/Beavercreek Rd</a:t>
            </a:r>
            <a:endParaRPr lang="en-US" sz="1500" u="sng" dirty="0"/>
          </a:p>
          <a:p>
            <a:pPr lvl="2"/>
            <a:endParaRPr lang="en-US" sz="1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C203D5-4D3D-48F2-9B0E-89C5F850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79" y="3749742"/>
            <a:ext cx="4287281" cy="26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Safety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D6F1531-A1CC-4D7A-84C8-CFB6F8B3D272}"/>
              </a:ext>
            </a:extLst>
          </p:cNvPr>
          <p:cNvSpPr txBox="1">
            <a:spLocks/>
          </p:cNvSpPr>
          <p:nvPr/>
        </p:nvSpPr>
        <p:spPr>
          <a:xfrm>
            <a:off x="352665" y="1208598"/>
            <a:ext cx="7717909" cy="1383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n-US" sz="1800" dirty="0"/>
              <a:t>Evaluate historical collision data (last 4 years) at study intersections </a:t>
            </a:r>
          </a:p>
          <a:p>
            <a:pPr marL="342900" lvl="2" indent="-342900"/>
            <a:r>
              <a:rPr lang="en-US" sz="1800" dirty="0"/>
              <a:t>Identify collision trends and potential safety issues with adding new trips</a:t>
            </a:r>
          </a:p>
          <a:p>
            <a:pPr lvl="2"/>
            <a:endParaRPr lang="en-US" sz="1500" u="sng" dirty="0"/>
          </a:p>
          <a:p>
            <a:pPr lvl="2"/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E68E2-1EA5-4B16-8AA1-1523F2BF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55" y="3100648"/>
            <a:ext cx="6537927" cy="30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9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Access 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D6F1531-A1CC-4D7A-84C8-CFB6F8B3D272}"/>
              </a:ext>
            </a:extLst>
          </p:cNvPr>
          <p:cNvSpPr txBox="1">
            <a:spLocks/>
          </p:cNvSpPr>
          <p:nvPr/>
        </p:nvSpPr>
        <p:spPr>
          <a:xfrm>
            <a:off x="352665" y="1196078"/>
            <a:ext cx="8438672" cy="39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2000" u="sng" dirty="0"/>
              <a:t>Access Spacing Standards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dirty="0"/>
              <a:t>Based on functional classification and fronting land use (residential, commercial, industrial)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dirty="0"/>
              <a:t>Maximum and minimum block length and intersection spacing, minimum driveway spacing, minimum traffic signal spacing</a:t>
            </a:r>
          </a:p>
          <a:p>
            <a:pPr marL="0" lvl="2" indent="0">
              <a:buNone/>
            </a:pPr>
            <a:r>
              <a:rPr lang="en-US" sz="2000" u="sng" dirty="0"/>
              <a:t>Sight Distance Standards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dirty="0"/>
              <a:t>Based on travel speeds and on-site measurements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lvl="2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lvl="2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lvl="2" indent="-342900">
              <a:buFont typeface="Wingdings" panose="05000000000000000000" pitchFamily="2" charset="2"/>
              <a:buChar char="§"/>
            </a:pPr>
            <a:endParaRPr lang="en-US" sz="2000" u="sng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/>
            <a:endParaRPr lang="en-US" sz="1500" u="sng" dirty="0"/>
          </a:p>
          <a:p>
            <a:pPr lvl="2"/>
            <a:endParaRPr lang="en-US" sz="1500" u="sng" dirty="0"/>
          </a:p>
          <a:p>
            <a:pPr lvl="2"/>
            <a:endParaRPr lang="en-US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CBE78-6BB4-4A93-85BE-4F790164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20" y="3875612"/>
            <a:ext cx="4082799" cy="24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Conditions of approval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EED4701-8DB3-46CF-8DB7-D32567F4E6B2}"/>
              </a:ext>
            </a:extLst>
          </p:cNvPr>
          <p:cNvSpPr txBox="1">
            <a:spLocks/>
          </p:cNvSpPr>
          <p:nvPr/>
        </p:nvSpPr>
        <p:spPr>
          <a:xfrm>
            <a:off x="580805" y="1133322"/>
            <a:ext cx="8342444" cy="4958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If new trips are expected to impact vehicle operations or safety and standards are not met, the development is responsible to mitigate the impact</a:t>
            </a:r>
          </a:p>
          <a:p>
            <a:pPr marL="0" indent="0">
              <a:buNone/>
            </a:pPr>
            <a:r>
              <a:rPr lang="en-US" sz="2000" dirty="0"/>
              <a:t>Common mitigations:</a:t>
            </a:r>
          </a:p>
          <a:p>
            <a:pPr marL="365760">
              <a:spcBef>
                <a:spcPts val="600"/>
              </a:spcBef>
            </a:pPr>
            <a:r>
              <a:rPr lang="en-US" sz="1600" dirty="0"/>
              <a:t>Offsite intersection capacity improvement (turn lane, signal)</a:t>
            </a:r>
          </a:p>
          <a:p>
            <a:pPr marL="365760">
              <a:spcBef>
                <a:spcPts val="600"/>
              </a:spcBef>
            </a:pPr>
            <a:r>
              <a:rPr lang="en-US" sz="1600" dirty="0"/>
              <a:t>Provide street stub to adjacent property</a:t>
            </a:r>
          </a:p>
          <a:p>
            <a:pPr marL="365760">
              <a:spcBef>
                <a:spcPts val="600"/>
              </a:spcBef>
            </a:pPr>
            <a:r>
              <a:rPr lang="en-US" sz="1600" dirty="0"/>
              <a:t>Relocate access location or restrict access (right in/right out)</a:t>
            </a:r>
          </a:p>
          <a:p>
            <a:pPr marL="0" indent="0">
              <a:buNone/>
            </a:pPr>
            <a:r>
              <a:rPr lang="en-US" sz="2000" dirty="0"/>
              <a:t>Needs to be proportional to the impact </a:t>
            </a:r>
          </a:p>
          <a:p>
            <a:pPr marL="365760"/>
            <a:r>
              <a:rPr lang="en-US" sz="1600" dirty="0"/>
              <a:t>Is the capacity or safety need existing?  </a:t>
            </a:r>
          </a:p>
          <a:p>
            <a:pPr marL="365760"/>
            <a:r>
              <a:rPr lang="en-US" sz="1600" dirty="0"/>
              <a:t>Consider the number of new trips v. </a:t>
            </a:r>
            <a:r>
              <a:rPr lang="en-US" sz="1600"/>
              <a:t>level </a:t>
            </a:r>
            <a:r>
              <a:rPr lang="en-US" sz="1600" dirty="0"/>
              <a:t>of mitigation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688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534602"/>
            <a:ext cx="8439912" cy="432873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Allowed when criteria below are met: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Fewer than 24 peak hour trips and 250 daily trips (examples: 24 single-family homes, 15,000 SF office)</a:t>
            </a:r>
          </a:p>
          <a:p>
            <a:pPr marL="17145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AND</a:t>
            </a:r>
          </a:p>
          <a:p>
            <a:pPr marL="457200" indent="-285750"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Not expected to further impact an intersection operating below City mobility standard or with safety concerns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Minimal requirements: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Trip generation estimate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Evaluate proposed accesses – spacing standard, sight distance, circulation and safety</a:t>
            </a:r>
          </a:p>
          <a:p>
            <a:pPr marL="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Transportation analysis letter (TAL)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5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447263-EE3E-AB48-A99D-C20EBB5773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CD6FA97-6051-4602-9775-C44CD21C1805}"/>
              </a:ext>
            </a:extLst>
          </p:cNvPr>
          <p:cNvSpPr txBox="1">
            <a:spLocks/>
          </p:cNvSpPr>
          <p:nvPr/>
        </p:nvSpPr>
        <p:spPr>
          <a:xfrm>
            <a:off x="361902" y="1209036"/>
            <a:ext cx="8439912" cy="3132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579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sz="1800" b="1" cap="al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team Introduction</a:t>
            </a:r>
          </a:p>
          <a:p>
            <a:pPr marL="548640" lvl="1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60579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sz="1800" b="1" cap="al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long-term transportation planning</a:t>
            </a:r>
          </a:p>
          <a:p>
            <a:pPr marL="60579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 marL="60579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/  </a:t>
            </a:r>
            <a:r>
              <a:rPr lang="en-US" sz="1800" b="1" cap="al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transportation analysis for   	development review</a:t>
            </a:r>
          </a:p>
        </p:txBody>
      </p:sp>
    </p:spTree>
    <p:extLst>
      <p:ext uri="{BB962C8B-B14F-4D97-AF65-F5344CB8AC3E}">
        <p14:creationId xmlns:p14="http://schemas.microsoft.com/office/powerpoint/2010/main" val="10614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5838B0-8B76-D545-814B-5212E1E3038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70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Oregon city standards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6AF2618-6D3C-409B-A53B-D48B13CC085D}"/>
              </a:ext>
            </a:extLst>
          </p:cNvPr>
          <p:cNvSpPr txBox="1">
            <a:spLocks/>
          </p:cNvSpPr>
          <p:nvPr/>
        </p:nvSpPr>
        <p:spPr>
          <a:xfrm>
            <a:off x="352665" y="1065639"/>
            <a:ext cx="4219335" cy="5343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Mobility Standard - Peak Hour</a:t>
            </a:r>
          </a:p>
          <a:p>
            <a:pPr marL="457200"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Signalized</a:t>
            </a:r>
            <a:r>
              <a:rPr lang="en-US" sz="1700" dirty="0"/>
              <a:t> </a:t>
            </a:r>
          </a:p>
          <a:p>
            <a:pPr marL="9144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Intersection LOS D or better </a:t>
            </a:r>
          </a:p>
          <a:p>
            <a:pPr marL="9144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Each approach LOS E and volume to capacity ratio &lt;1.0</a:t>
            </a:r>
          </a:p>
          <a:p>
            <a:pPr marL="457200"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Unsignalized</a:t>
            </a:r>
          </a:p>
          <a:p>
            <a:pPr marL="9144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All movements LOS E or better</a:t>
            </a:r>
          </a:p>
          <a:p>
            <a:pPr marL="914400" lvl="2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Low volume movements (&lt;20 </a:t>
            </a:r>
            <a:r>
              <a:rPr lang="en-US" sz="1400" dirty="0" err="1"/>
              <a:t>veh</a:t>
            </a:r>
            <a:r>
              <a:rPr lang="en-US" sz="1400" dirty="0"/>
              <a:t>) LOS F </a:t>
            </a:r>
          </a:p>
          <a:p>
            <a:pPr marL="457200" lvl="2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RTP Arterial Network: v/c &lt; 1.0</a:t>
            </a:r>
          </a:p>
          <a:p>
            <a:pPr marL="457200" lvl="2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OC Regional Center: v/c &lt; 1.1</a:t>
            </a:r>
          </a:p>
          <a:p>
            <a:pPr marL="457200" lvl="2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OR 213/Beavercreek Rd: v/c &lt;1.0</a:t>
            </a:r>
          </a:p>
          <a:p>
            <a:pPr lvl="2"/>
            <a:endParaRPr lang="en-US" sz="1500" u="sng" dirty="0"/>
          </a:p>
          <a:p>
            <a:pPr lvl="2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6563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632228"/>
            <a:ext cx="8439912" cy="4654296"/>
          </a:xfrm>
        </p:spPr>
        <p:txBody>
          <a:bodyPr/>
          <a:lstStyle/>
          <a:p>
            <a:r>
              <a:rPr lang="en-US" sz="1800" dirty="0"/>
              <a:t>Examples: rezones, master plans </a:t>
            </a:r>
          </a:p>
          <a:p>
            <a:r>
              <a:rPr lang="en-US" sz="1800" dirty="0"/>
              <a:t>Triggers OAR 0060 Transportation Planning Rule (TPR) assessment</a:t>
            </a:r>
          </a:p>
          <a:p>
            <a:r>
              <a:rPr lang="en-US" sz="1800" dirty="0"/>
              <a:t>Evaluate impact in the long-term planning horizon to see if TSP modifications are necessary to accommodate the proposal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What is the growth increment from the proposed use (reasonable worst-case for land designation changes) compared to the planned use?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How will the system perform with the proposed change compared to the adopted plan?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Are additional system improvements (including all modes) necessary to accommodate the proposal?</a:t>
            </a:r>
          </a:p>
          <a:p>
            <a:endParaRPr lang="en-US" sz="1900" dirty="0"/>
          </a:p>
          <a:p>
            <a:endParaRPr lang="en-US" sz="1900" dirty="0"/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600" dirty="0"/>
              <a:t>Zone Changes/ </a:t>
            </a:r>
          </a:p>
          <a:p>
            <a:r>
              <a:rPr lang="en-US" sz="2600" dirty="0"/>
              <a:t>Transportation Plan Modifications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2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229" y="1487877"/>
            <a:ext cx="7315708" cy="4654296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Project Life Cycle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Master Plan Project List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CIP programming or development mitigation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Project development (design and bidding)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Construction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1800" dirty="0"/>
              <a:t>Maintenance / Operations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How are infrastructure projects implemented?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1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982" y="1341061"/>
            <a:ext cx="4332018" cy="5155668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System Development Charges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Spreading the cost of development-driven infrastructure across all future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Helps fund known long-range projects</a:t>
            </a:r>
            <a:r>
              <a:rPr lang="en-US" sz="1700" dirty="0"/>
              <a:t>	</a:t>
            </a:r>
            <a:endParaRPr lang="en-US" sz="1300" dirty="0"/>
          </a:p>
          <a:p>
            <a:pPr marL="0" indent="0">
              <a:buNone/>
            </a:pPr>
            <a:r>
              <a:rPr lang="en-US" sz="2000" u="sng" dirty="0"/>
              <a:t>Development Mitigation / Exactions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Requiring a specific development to fully fund (or contribute to) an improvement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Addresses near-term project needs</a:t>
            </a:r>
          </a:p>
          <a:p>
            <a:pPr marL="457200" lvl="1" indent="0">
              <a:buNone/>
            </a:pPr>
            <a:endParaRPr lang="en-US" sz="1300" dirty="0"/>
          </a:p>
          <a:p>
            <a:pPr lvl="1"/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3142" y="366238"/>
            <a:ext cx="8438672" cy="777240"/>
          </a:xfrm>
        </p:spPr>
        <p:txBody>
          <a:bodyPr/>
          <a:lstStyle/>
          <a:p>
            <a:r>
              <a:rPr lang="en-US" dirty="0"/>
              <a:t>How are projects funded?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5FE3BE-35C6-4B60-99ED-38A9374152C5}"/>
              </a:ext>
            </a:extLst>
          </p:cNvPr>
          <p:cNvSpPr txBox="1">
            <a:spLocks/>
          </p:cNvSpPr>
          <p:nvPr/>
        </p:nvSpPr>
        <p:spPr>
          <a:xfrm>
            <a:off x="4557982" y="1341061"/>
            <a:ext cx="4332018" cy="4958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Existing User Contributions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Gas taxes, general fund, etc.</a:t>
            </a:r>
          </a:p>
          <a:p>
            <a:pPr marL="0" indent="0">
              <a:buNone/>
            </a:pPr>
            <a:r>
              <a:rPr lang="en-US" sz="2000" u="sng" dirty="0"/>
              <a:t>Other Potential 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Urban Renewal, LIDs, Utility Fees, G.O. Bonds, and Grants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07713D-8AF7-47E8-80A2-A4D6181AA930}"/>
              </a:ext>
            </a:extLst>
          </p:cNvPr>
          <p:cNvSpPr txBox="1">
            <a:spLocks/>
          </p:cNvSpPr>
          <p:nvPr/>
        </p:nvSpPr>
        <p:spPr>
          <a:xfrm>
            <a:off x="1190307" y="6496729"/>
            <a:ext cx="6751426" cy="3301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i="0" kern="1200" cap="all" spc="8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Oregon city planning commission work session</a:t>
            </a:r>
          </a:p>
        </p:txBody>
      </p:sp>
    </p:spTree>
    <p:extLst>
      <p:ext uri="{BB962C8B-B14F-4D97-AF65-F5344CB8AC3E}">
        <p14:creationId xmlns:p14="http://schemas.microsoft.com/office/powerpoint/2010/main" val="390009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5A46C-0238-CF4C-87BA-7E07C21C45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Team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4132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B23B31-03E4-4E37-888D-9B13B57B1E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DKS support staff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1CCC66-6C17-4DC1-8F4A-BBC8582CDD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44266" y="1050876"/>
            <a:ext cx="6555677" cy="1397052"/>
          </a:xfrm>
        </p:spPr>
        <p:txBody>
          <a:bodyPr/>
          <a:lstStyle/>
          <a:p>
            <a:r>
              <a:rPr lang="en-US" sz="1200" dirty="0"/>
              <a:t>Reah Flisakowski, PE</a:t>
            </a:r>
          </a:p>
          <a:p>
            <a:r>
              <a:rPr lang="en-US" sz="1200" dirty="0">
                <a:solidFill>
                  <a:schemeClr val="tx1"/>
                </a:solidFill>
              </a:rPr>
              <a:t>Senior transportation engineer</a:t>
            </a:r>
            <a:endParaRPr lang="en-US" sz="1200" b="0" i="0" dirty="0">
              <a:solidFill>
                <a:srgbClr val="666666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1200" dirty="0">
                <a:solidFill>
                  <a:srgbClr val="666666"/>
                </a:solidFill>
              </a:rPr>
              <a:t>B.S. civil engineering</a:t>
            </a:r>
          </a:p>
          <a:p>
            <a:r>
              <a:rPr lang="en-US" sz="1200" dirty="0">
                <a:solidFill>
                  <a:srgbClr val="666666"/>
                </a:solidFill>
              </a:rPr>
              <a:t>23 Years Experience at DKS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on-call development review services multiple agencies and long-range community planning</a:t>
            </a:r>
            <a:endParaRPr lang="en-US" sz="12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3C6A38-1C12-4D95-A409-A6C0CFF1AA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0307" y="6736359"/>
            <a:ext cx="6751426" cy="90525"/>
          </a:xfrm>
        </p:spPr>
        <p:txBody>
          <a:bodyPr/>
          <a:lstStyle/>
          <a:p>
            <a:r>
              <a:rPr lang="en-US" dirty="0"/>
              <a:t>Oregon city planning commission work session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780716-ECF5-4966-929D-83F10B884F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6FAA5B7-FC86-4C94-A0A6-35490194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0" y="1050876"/>
            <a:ext cx="1097280" cy="1645920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0E87F39-79E1-46C9-93C0-90B53B3BF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62" y="2765986"/>
            <a:ext cx="1097699" cy="16459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B29576-76BA-44DB-833B-52438ED49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5181" r="11390"/>
          <a:stretch/>
        </p:blipFill>
        <p:spPr bwMode="auto">
          <a:xfrm>
            <a:off x="514985" y="4481096"/>
            <a:ext cx="107367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968D444E-922F-4524-9C51-1163EE0AEBCF}"/>
              </a:ext>
            </a:extLst>
          </p:cNvPr>
          <p:cNvSpPr txBox="1">
            <a:spLocks/>
          </p:cNvSpPr>
          <p:nvPr/>
        </p:nvSpPr>
        <p:spPr>
          <a:xfrm>
            <a:off x="1944267" y="3011520"/>
            <a:ext cx="7064561" cy="13970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Kevin chewuk, PTP</a:t>
            </a:r>
          </a:p>
          <a:p>
            <a:r>
              <a:rPr lang="en-US" sz="1200" dirty="0">
                <a:solidFill>
                  <a:schemeClr val="tx1"/>
                </a:solidFill>
              </a:rPr>
              <a:t>Senior transportation planner</a:t>
            </a:r>
            <a:endParaRPr lang="en-US" sz="1200" b="0" dirty="0">
              <a:solidFill>
                <a:srgbClr val="666666"/>
              </a:solidFill>
            </a:endParaRPr>
          </a:p>
          <a:p>
            <a:r>
              <a:rPr lang="en-US" sz="1200" dirty="0">
                <a:solidFill>
                  <a:srgbClr val="666666"/>
                </a:solidFill>
              </a:rPr>
              <a:t>B.S. transportation planning, M.S Urban &amp; regional planning</a:t>
            </a:r>
          </a:p>
          <a:p>
            <a:r>
              <a:rPr lang="en-US" sz="1200" dirty="0">
                <a:solidFill>
                  <a:srgbClr val="666666"/>
                </a:solidFill>
              </a:rPr>
              <a:t>14 Years Experience at DKS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on-call development review services multiple agencies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Oregon City TSP, SDC update, several local plans</a:t>
            </a:r>
            <a:endParaRPr lang="en-US" sz="800" dirty="0">
              <a:solidFill>
                <a:srgbClr val="666666"/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E0E03C0-666D-4D63-9570-0D7F73751950}"/>
              </a:ext>
            </a:extLst>
          </p:cNvPr>
          <p:cNvSpPr txBox="1">
            <a:spLocks/>
          </p:cNvSpPr>
          <p:nvPr/>
        </p:nvSpPr>
        <p:spPr>
          <a:xfrm>
            <a:off x="1944267" y="4605530"/>
            <a:ext cx="6751426" cy="13970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 cap="all" spc="8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0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Amanda deering, PE</a:t>
            </a:r>
          </a:p>
          <a:p>
            <a:r>
              <a:rPr lang="en-US" sz="1200" dirty="0">
                <a:solidFill>
                  <a:schemeClr val="tx1"/>
                </a:solidFill>
              </a:rPr>
              <a:t>transportation engineer</a:t>
            </a:r>
            <a:endParaRPr lang="en-US" sz="1200" b="0" dirty="0">
              <a:solidFill>
                <a:srgbClr val="666666"/>
              </a:solidFill>
            </a:endParaRPr>
          </a:p>
          <a:p>
            <a:r>
              <a:rPr lang="en-US" sz="1200" dirty="0">
                <a:solidFill>
                  <a:srgbClr val="666666"/>
                </a:solidFill>
              </a:rPr>
              <a:t>B.S/M.S. civil engineering</a:t>
            </a:r>
          </a:p>
          <a:p>
            <a:r>
              <a:rPr lang="en-US" sz="1200" dirty="0">
                <a:solidFill>
                  <a:srgbClr val="666666"/>
                </a:solidFill>
              </a:rPr>
              <a:t>6 Years Experience at DKS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on-call development review services multiple agencies</a:t>
            </a:r>
          </a:p>
          <a:p>
            <a:r>
              <a:rPr lang="en-US" sz="1200" dirty="0">
                <a:solidFill>
                  <a:srgbClr val="666666"/>
                </a:solidFill>
              </a:rPr>
              <a:t>Thimble creek concept plan, I-205 tolling review</a:t>
            </a:r>
          </a:p>
          <a:p>
            <a:endParaRPr lang="en-US" sz="12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305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1DF5C-92BE-4A4A-B080-9C91FB1555C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long-term transportation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202568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87C31-F9A7-074D-94B7-67BEF57A0A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2" y="1209036"/>
            <a:ext cx="8439912" cy="313237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Identify policies and projects in Oregon City: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Oregon Highway Plan, Oregon Transportation Commission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Oregon Transportation Planning Rule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Metro Regional Transportation Plan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Clackamas County Transportation System Plan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Oregon City Transportation System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Transportation plans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96929-DB63-9B44-A148-F13A0B7BA8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fld id="{E98DDB9B-581D-C641-8841-1A80F32FC5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9785D-8CB5-7444-8191-31B842A69352}"/>
              </a:ext>
            </a:extLst>
          </p:cNvPr>
          <p:cNvSpPr/>
          <p:nvPr/>
        </p:nvSpPr>
        <p:spPr>
          <a:xfrm>
            <a:off x="5489431" y="1"/>
            <a:ext cx="3654569" cy="6479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663CAFB8-442F-414A-AB77-D909513CA4F5}"/>
              </a:ext>
            </a:extLst>
          </p:cNvPr>
          <p:cNvSpPr/>
          <p:nvPr/>
        </p:nvSpPr>
        <p:spPr>
          <a:xfrm rot="10800000">
            <a:off x="5055322" y="2423090"/>
            <a:ext cx="2774228" cy="87745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AB3F4E-55C0-394C-974F-551FBE6E7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64E08CC-B5FF-D141-8790-9526F13EB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fld id="{E7A64DB5-FCD0-BE49-81D1-86CBF7CDCF3D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0E623-48A1-7546-A18E-0D575762F3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2664" y="356082"/>
            <a:ext cx="4798455" cy="777240"/>
          </a:xfrm>
        </p:spPr>
        <p:txBody>
          <a:bodyPr/>
          <a:lstStyle/>
          <a:p>
            <a:r>
              <a:rPr lang="en-US" dirty="0"/>
              <a:t>planning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EBCEF-D610-CC4C-BB8A-4AFDE1317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2" y="1328315"/>
            <a:ext cx="4572000" cy="4833951"/>
          </a:xfrm>
        </p:spPr>
        <p:txBody>
          <a:bodyPr/>
          <a:lstStyle/>
          <a:p>
            <a:r>
              <a:rPr lang="en-US" dirty="0"/>
              <a:t>Oregon City TSP Goals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Enhance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health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and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safety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for residents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Emphasize effective and efficient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management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of the 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Foster a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sustainable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Provide an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equitable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,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balanced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and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connected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multimodal 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Identify solutions and funding to meet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needs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Increase the convenience and availability of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pedestrian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,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bicycle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and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transit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modes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Ensure the system supports a prosperous and competitive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economy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Comply with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state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and </a:t>
            </a:r>
            <a:r>
              <a:rPr lang="en-US" sz="1400" dirty="0">
                <a:ea typeface="ＭＳ Ｐゴシック" pitchFamily="32" charset="-128"/>
                <a:cs typeface="ＭＳ Ｐゴシック" pitchFamily="32" charset="-128"/>
              </a:rPr>
              <a:t>regional</a:t>
            </a:r>
            <a:r>
              <a:rPr lang="en-US" sz="1400" b="0" dirty="0">
                <a:ea typeface="ＭＳ Ｐゴシック" pitchFamily="32" charset="-128"/>
                <a:cs typeface="ＭＳ Ｐゴシック" pitchFamily="32" charset="-128"/>
              </a:rPr>
              <a:t> plans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b="0" dirty="0">
              <a:ea typeface="ＭＳ Ｐゴシック" pitchFamily="32" charset="-128"/>
              <a:cs typeface="ＭＳ Ｐゴシック" pitchFamily="32" charset="-128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b="0" dirty="0">
              <a:ea typeface="ＭＳ Ｐゴシック" pitchFamily="32" charset="-128"/>
              <a:cs typeface="ＭＳ Ｐゴシック" pitchFamily="32" charset="-128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b="0" dirty="0">
              <a:ea typeface="ＭＳ Ｐゴシック" pitchFamily="32" charset="-128"/>
              <a:cs typeface="ＭＳ Ｐゴシック" pitchFamily="32" charset="-128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48CAB-D72D-F048-BE09-B96483985B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3004" y="1331593"/>
            <a:ext cx="3295580" cy="3916267"/>
          </a:xfrm>
        </p:spPr>
        <p:txBody>
          <a:bodyPr/>
          <a:lstStyle/>
          <a:p>
            <a:pPr defTabSz="914400">
              <a:buFont typeface="Wingdings" pitchFamily="-108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Comprehensive Plan vision for 2040</a:t>
            </a:r>
          </a:p>
          <a:p>
            <a:pPr defTabSz="914400">
              <a:buFont typeface="Wingdings" pitchFamily="-108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Healthy and welcoming community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Diverse economy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Connected infrastructure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Protected environment</a:t>
            </a:r>
          </a:p>
        </p:txBody>
      </p:sp>
    </p:spTree>
    <p:extLst>
      <p:ext uri="{BB962C8B-B14F-4D97-AF65-F5344CB8AC3E}">
        <p14:creationId xmlns:p14="http://schemas.microsoft.com/office/powerpoint/2010/main" val="80180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75739-F680-D04A-883D-0FD18E62EA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6F80F-C6C8-4B4B-907C-F6C380EF67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fld id="{698349B3-E02E-7E4E-8581-3DC5F1254F9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99D7-31C9-6349-A787-10AB0617F1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01" y="1030133"/>
            <a:ext cx="8559461" cy="67397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TSP addresses long-range system needs across the city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Development review addresses short-term impacts in local area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9D23B-1E43-4449-BFE4-B31B3FF95EF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estimated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BBC416-B369-2349-9B24-46852F58C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03" y="6058407"/>
            <a:ext cx="6529348" cy="325437"/>
          </a:xfrm>
        </p:spPr>
        <p:txBody>
          <a:bodyPr/>
          <a:lstStyle/>
          <a:p>
            <a:r>
              <a:rPr lang="en-US" b="1" dirty="0"/>
              <a:t>Source: </a:t>
            </a:r>
            <a:r>
              <a:rPr lang="en-US" dirty="0"/>
              <a:t>City of Oregon city tsp – based on population and metro land use forecasts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78411-11F7-469F-A8AA-5FDF8BDDC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80" y="1659184"/>
            <a:ext cx="7460373" cy="45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4CE18-7CE1-410E-8018-63867E2FC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01" y="1125193"/>
            <a:ext cx="4615616" cy="289816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2000" u="sng" dirty="0"/>
              <a:t>Regulations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Goals and Policies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Design Standards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Development Code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000" u="sng" dirty="0"/>
              <a:t>Projects ($200M+)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Master Plans for all modes of travel with priorities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1C5C-D4A4-2343-8B2C-7D01322CAB3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2665" y="356082"/>
            <a:ext cx="8438672" cy="685539"/>
          </a:xfrm>
        </p:spPr>
        <p:txBody>
          <a:bodyPr/>
          <a:lstStyle/>
          <a:p>
            <a:r>
              <a:rPr lang="en-US" dirty="0"/>
              <a:t>Outcomes of the tsp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C45DDC-BA5E-0E41-8C18-5C9FE52A20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Oregon city planning commission work session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FBB9F-6354-4A31-9474-289B0D1D5E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5FE3BE-35C6-4B60-99ED-38A9374152C5}"/>
              </a:ext>
            </a:extLst>
          </p:cNvPr>
          <p:cNvSpPr txBox="1">
            <a:spLocks/>
          </p:cNvSpPr>
          <p:nvPr/>
        </p:nvSpPr>
        <p:spPr>
          <a:xfrm>
            <a:off x="4977517" y="1125193"/>
            <a:ext cx="3999944" cy="238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000" u="sng" dirty="0"/>
              <a:t>Funding ($73M)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Gas Tax Revenues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System Development Charges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Development Contributions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/>
              <a:t>New Vehicle Registration Fee</a:t>
            </a:r>
          </a:p>
          <a:p>
            <a:pPr marL="457200" lvl="1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F3197-BEE4-4398-968C-543256D1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43" y="3848793"/>
            <a:ext cx="2443169" cy="2631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D85CA9-CBCC-4017-8F09-687B2FC91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874" y="3514993"/>
            <a:ext cx="2209239" cy="2878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011D8-637E-4A54-B248-CA27B9162CEA}"/>
              </a:ext>
            </a:extLst>
          </p:cNvPr>
          <p:cNvSpPr txBox="1"/>
          <p:nvPr/>
        </p:nvSpPr>
        <p:spPr>
          <a:xfrm>
            <a:off x="7182091" y="4687799"/>
            <a:ext cx="759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44408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Thank You Slides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DK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F7CA1B41-E5AC-4444-8CF7-3790515DCD1E}"/>
    </a:ext>
  </a:extLst>
</a:theme>
</file>

<file path=ppt/theme/theme2.xml><?xml version="1.0" encoding="utf-8"?>
<a:theme xmlns:a="http://schemas.openxmlformats.org/drawingml/2006/main" name="Callout Slides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5102EF99-D434-854B-A05F-21309977CAA4}"/>
    </a:ext>
  </a:extLst>
</a:theme>
</file>

<file path=ppt/theme/theme3.xml><?xml version="1.0" encoding="utf-8"?>
<a:theme xmlns:a="http://schemas.openxmlformats.org/drawingml/2006/main" name="Section Divider Slides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0C6CFC35-353B-7845-ABF5-E697594A13B0}"/>
    </a:ext>
  </a:extLst>
</a:theme>
</file>

<file path=ppt/theme/theme4.xml><?xml version="1.0" encoding="utf-8"?>
<a:theme xmlns:a="http://schemas.openxmlformats.org/drawingml/2006/main" name="Custom Design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97D521BC-BBA5-E540-9F4D-A930CBD73C5A}"/>
    </a:ext>
  </a:extLst>
</a:theme>
</file>

<file path=ppt/theme/theme5.xml><?xml version="1.0" encoding="utf-8"?>
<a:theme xmlns:a="http://schemas.openxmlformats.org/drawingml/2006/main" name="2_Custom Design">
  <a:themeElements>
    <a:clrScheme name="DKS Brand Color Palette">
      <a:dk1>
        <a:srgbClr val="6D6E71"/>
      </a:dk1>
      <a:lt1>
        <a:srgbClr val="FFFFFF"/>
      </a:lt1>
      <a:dk2>
        <a:srgbClr val="41AFA8"/>
      </a:dk2>
      <a:lt2>
        <a:srgbClr val="E7E6E6"/>
      </a:lt2>
      <a:accent1>
        <a:srgbClr val="FFC324"/>
      </a:accent1>
      <a:accent2>
        <a:srgbClr val="143C66"/>
      </a:accent2>
      <a:accent3>
        <a:srgbClr val="307978"/>
      </a:accent3>
      <a:accent4>
        <a:srgbClr val="A9C000"/>
      </a:accent4>
      <a:accent5>
        <a:srgbClr val="00B3DC"/>
      </a:accent5>
      <a:accent6>
        <a:srgbClr val="F7933C"/>
      </a:accent6>
      <a:hlink>
        <a:srgbClr val="41AFA8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2020-Standard" id="{7E7E8C1E-B8AC-F84E-BE89-CCF718AC72CC}" vid="{F0BF7898-4E9C-374B-9047-34642E61FAB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PowerPointTemplate2020-Standard</Template>
  <TotalTime>3622</TotalTime>
  <Words>1408</Words>
  <Application>Microsoft Office PowerPoint</Application>
  <PresentationFormat>On-screen Show (4:3)</PresentationFormat>
  <Paragraphs>246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Courier New</vt:lpstr>
      <vt:lpstr>System Font Regular</vt:lpstr>
      <vt:lpstr>Verdana</vt:lpstr>
      <vt:lpstr>Wingdings</vt:lpstr>
      <vt:lpstr>Title/Thank You Slides</vt:lpstr>
      <vt:lpstr>Callout Slides</vt:lpstr>
      <vt:lpstr>Section Divider Slides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Correa</dc:creator>
  <cp:lastModifiedBy>Reah Flisakowski</cp:lastModifiedBy>
  <cp:revision>54</cp:revision>
  <cp:lastPrinted>2019-09-30T22:54:20Z</cp:lastPrinted>
  <dcterms:created xsi:type="dcterms:W3CDTF">2021-10-26T02:40:46Z</dcterms:created>
  <dcterms:modified xsi:type="dcterms:W3CDTF">2022-04-21T15:34:37Z</dcterms:modified>
</cp:coreProperties>
</file>